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1"/>
  </p:sldMasterIdLst>
  <p:notesMasterIdLst>
    <p:notesMasterId r:id="rId22"/>
  </p:notesMasterIdLst>
  <p:handoutMasterIdLst>
    <p:handoutMasterId r:id="rId23"/>
  </p:handoutMasterIdLst>
  <p:sldIdLst>
    <p:sldId id="350" r:id="rId2"/>
    <p:sldId id="438" r:id="rId3"/>
    <p:sldId id="377" r:id="rId4"/>
    <p:sldId id="440" r:id="rId5"/>
    <p:sldId id="447" r:id="rId6"/>
    <p:sldId id="383" r:id="rId7"/>
    <p:sldId id="387" r:id="rId8"/>
    <p:sldId id="394" r:id="rId9"/>
    <p:sldId id="399" r:id="rId10"/>
    <p:sldId id="464" r:id="rId11"/>
    <p:sldId id="401" r:id="rId12"/>
    <p:sldId id="402" r:id="rId13"/>
    <p:sldId id="404" r:id="rId14"/>
    <p:sldId id="448" r:id="rId15"/>
    <p:sldId id="405" r:id="rId16"/>
    <p:sldId id="449" r:id="rId17"/>
    <p:sldId id="466" r:id="rId18"/>
    <p:sldId id="462" r:id="rId19"/>
    <p:sldId id="457" r:id="rId20"/>
    <p:sldId id="465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CFFF"/>
    <a:srgbClr val="3399FF"/>
    <a:srgbClr val="0066FF"/>
    <a:srgbClr val="CC00CC"/>
    <a:srgbClr val="FF3399"/>
    <a:srgbClr val="FF0000"/>
    <a:srgbClr val="FF66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60"/>
  </p:normalViewPr>
  <p:slideViewPr>
    <p:cSldViewPr>
      <p:cViewPr>
        <p:scale>
          <a:sx n="110" d="100"/>
          <a:sy n="110" d="100"/>
        </p:scale>
        <p:origin x="-162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9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rbe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 pitchFamily="34" charset="0"/>
              </a:defRPr>
            </a:lvl1pPr>
          </a:lstStyle>
          <a:p>
            <a:pPr>
              <a:defRPr/>
            </a:pPr>
            <a:fld id="{592837E5-BB2A-4894-A570-40604AD6142F}" type="datetimeFigureOut">
              <a:rPr lang="en-US"/>
              <a:pPr>
                <a:defRPr/>
              </a:pPr>
              <a:t>3/19/2018</a:t>
            </a:fld>
            <a:endParaRPr lang="en-US"/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rbe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 pitchFamily="34" charset="0"/>
              </a:defRPr>
            </a:lvl1pPr>
          </a:lstStyle>
          <a:p>
            <a:pPr>
              <a:defRPr/>
            </a:pPr>
            <a:fld id="{EA1ABA17-4CF1-4F4E-A509-457D40B7D4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700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rbe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 pitchFamily="34" charset="0"/>
              </a:defRPr>
            </a:lvl1pPr>
          </a:lstStyle>
          <a:p>
            <a:pPr>
              <a:defRPr/>
            </a:pPr>
            <a:fld id="{95F3D69A-60C8-44E3-81CA-393F4C8416D0}" type="datetimeFigureOut">
              <a:rPr lang="en-US"/>
              <a:pPr>
                <a:defRPr/>
              </a:pPr>
              <a:t>3/19/2018</a:t>
            </a:fld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rbe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 pitchFamily="34" charset="0"/>
              </a:defRPr>
            </a:lvl1pPr>
          </a:lstStyle>
          <a:p>
            <a:pPr>
              <a:defRPr/>
            </a:pPr>
            <a:fld id="{47C0D456-E0DC-4D2B-8AAB-6174E97EFB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15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328181-6B9C-4726-882B-D920794AD0A8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E891ED-0F43-43C9-9F30-D595774E45C5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4375"/>
            <a:ext cx="4565650" cy="3425825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158" y="4369009"/>
            <a:ext cx="5031685" cy="4062959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0FDBC5-6662-4A0A-BA41-362D283CA378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A94B13-E059-439D-B00A-EB69FDA0C1D1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7168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757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026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82947" name="Rectangle 102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808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BFA9FF-D61E-4336-8BBF-076B92549360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3F473A-B92F-46A0-B6B8-2CF55E492F9E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79875" name="Rectangle 2"/>
          <p:cNvSpPr>
            <a:spLocks noChangeArrowheads="1"/>
          </p:cNvSpPr>
          <p:nvPr/>
        </p:nvSpPr>
        <p:spPr bwMode="auto">
          <a:xfrm>
            <a:off x="3885579" y="0"/>
            <a:ext cx="2972421" cy="4559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9730" tIns="44865" rIns="89730" bIns="44865" anchor="ctr"/>
          <a:lstStyle/>
          <a:p>
            <a:endParaRPr lang="en-US"/>
          </a:p>
        </p:txBody>
      </p:sp>
      <p:sp>
        <p:nvSpPr>
          <p:cNvPr id="79876" name="Rectangle 3"/>
          <p:cNvSpPr>
            <a:spLocks noChangeArrowheads="1"/>
          </p:cNvSpPr>
          <p:nvPr/>
        </p:nvSpPr>
        <p:spPr bwMode="auto">
          <a:xfrm>
            <a:off x="3885579" y="8688049"/>
            <a:ext cx="2972421" cy="4559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48" tIns="0" rIns="19048" bIns="0" anchor="b"/>
          <a:lstStyle/>
          <a:p>
            <a:pPr algn="r" defTabSz="914437" eaLnBrk="0" hangingPunct="0"/>
            <a:r>
              <a:rPr lang="en-US" sz="1100" i="1" dirty="0">
                <a:latin typeface="Times New Roman" pitchFamily="18" charset="0"/>
              </a:rPr>
              <a:t>1</a:t>
            </a:r>
          </a:p>
        </p:txBody>
      </p:sp>
      <p:sp>
        <p:nvSpPr>
          <p:cNvPr id="79877" name="Rectangle 4"/>
          <p:cNvSpPr>
            <a:spLocks noChangeArrowheads="1"/>
          </p:cNvSpPr>
          <p:nvPr/>
        </p:nvSpPr>
        <p:spPr bwMode="auto">
          <a:xfrm>
            <a:off x="1" y="8688049"/>
            <a:ext cx="2972421" cy="4559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9730" tIns="44865" rIns="89730" bIns="44865" anchor="ctr"/>
          <a:lstStyle/>
          <a:p>
            <a:endParaRPr lang="en-US"/>
          </a:p>
        </p:txBody>
      </p:sp>
      <p:sp>
        <p:nvSpPr>
          <p:cNvPr id="79878" name="Rectangle 5"/>
          <p:cNvSpPr>
            <a:spLocks noChangeArrowheads="1"/>
          </p:cNvSpPr>
          <p:nvPr/>
        </p:nvSpPr>
        <p:spPr bwMode="auto">
          <a:xfrm>
            <a:off x="1" y="0"/>
            <a:ext cx="2972421" cy="4559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9730" tIns="44865" rIns="89730" bIns="44865" anchor="ctr"/>
          <a:lstStyle/>
          <a:p>
            <a:endParaRPr lang="en-US"/>
          </a:p>
        </p:txBody>
      </p:sp>
      <p:sp>
        <p:nvSpPr>
          <p:cNvPr id="7987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712788"/>
            <a:ext cx="4567237" cy="3425825"/>
          </a:xfrm>
          <a:ln cap="flat"/>
        </p:spPr>
      </p:sp>
      <p:sp>
        <p:nvSpPr>
          <p:cNvPr id="7988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3158" y="4369009"/>
            <a:ext cx="5031685" cy="4064521"/>
          </a:xfrm>
          <a:noFill/>
          <a:ln/>
        </p:spPr>
        <p:txBody>
          <a:bodyPr lIns="90478" tIns="44445" rIns="90478" bIns="44445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8B2E09-FE53-4DE9-899A-B2FCFE480237}" type="datetimeFigureOut">
              <a:rPr lang="en-US" smtClean="0"/>
              <a:pPr>
                <a:defRPr/>
              </a:pPr>
              <a:t>3/19/2018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C57C99-BBDB-46E9-A044-5FB6E8EF85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857224" y="4000504"/>
            <a:ext cx="7772400" cy="903534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marR="9144" algn="l">
              <a:defRPr sz="3600" b="1" cap="none" spc="0" baseline="0">
                <a:ln/>
                <a:solidFill>
                  <a:schemeClr val="tx2">
                    <a:lumMod val="75000"/>
                  </a:schemeClr>
                </a:solidFill>
                <a:effectLst/>
              </a:defRPr>
            </a:lvl1pPr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857224" y="5143512"/>
            <a:ext cx="7772400" cy="651504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altLang="ja-JP" smtClean="0"/>
              <a:t>Click to edit Master subtitle style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429652" y="3357562"/>
            <a:ext cx="214314" cy="214314"/>
          </a:xfrm>
          <a:prstGeom prst="rect">
            <a:avLst/>
          </a:prstGeom>
          <a:solidFill>
            <a:schemeClr val="bg2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Rectangle 17"/>
          <p:cNvSpPr/>
          <p:nvPr/>
        </p:nvSpPr>
        <p:spPr>
          <a:xfrm>
            <a:off x="7286644" y="2786058"/>
            <a:ext cx="214314" cy="21431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Rectangle 18"/>
          <p:cNvSpPr/>
          <p:nvPr/>
        </p:nvSpPr>
        <p:spPr>
          <a:xfrm>
            <a:off x="7286644" y="3357562"/>
            <a:ext cx="214314" cy="214314"/>
          </a:xfrm>
          <a:prstGeom prst="rect">
            <a:avLst/>
          </a:prstGeom>
          <a:solidFill>
            <a:schemeClr val="bg2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Rectangle 19"/>
          <p:cNvSpPr/>
          <p:nvPr/>
        </p:nvSpPr>
        <p:spPr>
          <a:xfrm>
            <a:off x="7572396" y="2786058"/>
            <a:ext cx="214314" cy="21431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Rectangle 20"/>
          <p:cNvSpPr/>
          <p:nvPr/>
        </p:nvSpPr>
        <p:spPr>
          <a:xfrm>
            <a:off x="7572396" y="3357562"/>
            <a:ext cx="214314" cy="214314"/>
          </a:xfrm>
          <a:prstGeom prst="rect">
            <a:avLst/>
          </a:prstGeom>
          <a:solidFill>
            <a:schemeClr val="bg2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Rectangle 21"/>
          <p:cNvSpPr/>
          <p:nvPr/>
        </p:nvSpPr>
        <p:spPr>
          <a:xfrm>
            <a:off x="7858148" y="2786058"/>
            <a:ext cx="214314" cy="21431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Rectangle 22"/>
          <p:cNvSpPr/>
          <p:nvPr/>
        </p:nvSpPr>
        <p:spPr>
          <a:xfrm>
            <a:off x="7858148" y="3357562"/>
            <a:ext cx="214314" cy="214314"/>
          </a:xfrm>
          <a:prstGeom prst="rect">
            <a:avLst/>
          </a:prstGeom>
          <a:solidFill>
            <a:schemeClr val="bg2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Rectangle 23"/>
          <p:cNvSpPr/>
          <p:nvPr/>
        </p:nvSpPr>
        <p:spPr>
          <a:xfrm>
            <a:off x="8429652" y="2786058"/>
            <a:ext cx="214314" cy="21431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Rectangle 24"/>
          <p:cNvSpPr/>
          <p:nvPr/>
        </p:nvSpPr>
        <p:spPr>
          <a:xfrm>
            <a:off x="8143900" y="3357562"/>
            <a:ext cx="214314" cy="214314"/>
          </a:xfrm>
          <a:prstGeom prst="rect">
            <a:avLst/>
          </a:prstGeom>
          <a:solidFill>
            <a:schemeClr val="bg2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Rectangle 25"/>
          <p:cNvSpPr/>
          <p:nvPr/>
        </p:nvSpPr>
        <p:spPr>
          <a:xfrm>
            <a:off x="8143900" y="2786058"/>
            <a:ext cx="214314" cy="21431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Rectangle 26"/>
          <p:cNvSpPr/>
          <p:nvPr/>
        </p:nvSpPr>
        <p:spPr>
          <a:xfrm>
            <a:off x="7572396" y="3071810"/>
            <a:ext cx="214314" cy="214314"/>
          </a:xfrm>
          <a:prstGeom prst="rect">
            <a:avLst/>
          </a:prstGeom>
          <a:solidFill>
            <a:schemeClr val="bg2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Rectangle 29"/>
          <p:cNvSpPr/>
          <p:nvPr/>
        </p:nvSpPr>
        <p:spPr>
          <a:xfrm>
            <a:off x="7858148" y="3071810"/>
            <a:ext cx="214314" cy="214314"/>
          </a:xfrm>
          <a:prstGeom prst="rect">
            <a:avLst/>
          </a:prstGeom>
          <a:solidFill>
            <a:schemeClr val="bg2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Rectangle 30"/>
          <p:cNvSpPr/>
          <p:nvPr/>
        </p:nvSpPr>
        <p:spPr>
          <a:xfrm>
            <a:off x="8429652" y="3071810"/>
            <a:ext cx="214314" cy="214314"/>
          </a:xfrm>
          <a:prstGeom prst="rect">
            <a:avLst/>
          </a:prstGeom>
          <a:solidFill>
            <a:schemeClr val="bg2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Rectangle 32"/>
          <p:cNvSpPr/>
          <p:nvPr/>
        </p:nvSpPr>
        <p:spPr>
          <a:xfrm>
            <a:off x="8143900" y="3071810"/>
            <a:ext cx="214314" cy="214314"/>
          </a:xfrm>
          <a:prstGeom prst="rect">
            <a:avLst/>
          </a:prstGeom>
          <a:solidFill>
            <a:schemeClr val="bg2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Rectangle 36"/>
          <p:cNvSpPr/>
          <p:nvPr/>
        </p:nvSpPr>
        <p:spPr>
          <a:xfrm>
            <a:off x="7286644" y="3071810"/>
            <a:ext cx="214314" cy="214314"/>
          </a:xfrm>
          <a:prstGeom prst="rect">
            <a:avLst/>
          </a:prstGeom>
          <a:solidFill>
            <a:schemeClr val="bg2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29D092-E281-47AA-8A4A-37761DC885A7}" type="datetimeFigureOut">
              <a:rPr lang="en-US" smtClean="0"/>
              <a:pPr>
                <a:defRPr/>
              </a:pPr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27E0B7-DBF0-4CB7-829D-A80543524A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C287D2-5338-4625-AA3C-9A4502FE7FC5}" type="datetimeFigureOut">
              <a:rPr lang="en-US" smtClean="0"/>
              <a:pPr>
                <a:defRPr/>
              </a:pPr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B048AE-CCE6-44FE-8AE3-88748775BF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36A0-AADF-D446-8CE0-1603FB620692}" type="datetimeFigureOut">
              <a:rPr lang="en-US" smtClean="0"/>
              <a:t>3/19/2018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217591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level3</a:t>
            </a:r>
          </a:p>
        </p:txBody>
      </p:sp>
    </p:spTree>
    <p:extLst>
      <p:ext uri="{BB962C8B-B14F-4D97-AF65-F5344CB8AC3E}">
        <p14:creationId xmlns:p14="http://schemas.microsoft.com/office/powerpoint/2010/main" val="3934257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B9EF04-1324-4F79-BE59-990D1EE03E96}" type="datetimeFigureOut">
              <a:rPr lang="en-US" smtClean="0"/>
              <a:pPr>
                <a:defRPr/>
              </a:pPr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C48A2B-6AFF-4B0F-A97A-2136FF344A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4214818"/>
            <a:ext cx="5718048" cy="977486"/>
          </a:xfrm>
        </p:spPr>
        <p:txBody>
          <a:bodyPr lIns="82296" tIns="45720" bIns="0" anchor="t"/>
          <a:lstStyle>
            <a:lvl1pPr marL="374904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E0F2C5-50ED-40C2-B513-A407142D89FB}" type="datetimeFigureOut">
              <a:rPr lang="en-US" smtClean="0"/>
              <a:pPr>
                <a:defRPr/>
              </a:pPr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486631-14AA-494A-86AA-2CC59FED0A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366404"/>
            <a:ext cx="8156448" cy="777240"/>
          </a:xfrm>
        </p:spPr>
        <p:txBody>
          <a:bodyPr tIns="64008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l">
              <a:buNone/>
              <a:defRPr sz="3800" b="1" cap="none" spc="0" baseline="0">
                <a:ln/>
                <a:solidFill>
                  <a:schemeClr val="tx2">
                    <a:lumMod val="75000"/>
                  </a:schemeClr>
                </a:solidFill>
                <a:effectLst/>
              </a:defRPr>
            </a:lvl1pPr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714348" y="5277543"/>
            <a:ext cx="750099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EF427C-D648-414E-85A2-88368680E1A3}" type="datetimeFigureOut">
              <a:rPr lang="en-US" smtClean="0"/>
              <a:pPr>
                <a:defRPr/>
              </a:pPr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B86A15-231B-41F5-97BE-F5AAE69A5E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4CF372-88F0-4FFE-B64F-BE5C8AC9C337}" type="datetimeFigureOut">
              <a:rPr lang="en-US" smtClean="0"/>
              <a:pPr>
                <a:defRPr/>
              </a:pPr>
              <a:t>3/19/2018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69BBB4-72DA-4443-92D0-45008AE62E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D8197C-4A04-4F6C-B46C-4C5CCC2A2C9C}" type="datetimeFigureOut">
              <a:rPr lang="en-US" smtClean="0"/>
              <a:pPr>
                <a:defRPr/>
              </a:pPr>
              <a:t>3/19/2018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9A19E-427E-4A49-9A57-76CAFB9B45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B8CE09-6214-4955-B390-E87C0FFF5824}" type="datetimeFigureOut">
              <a:rPr lang="en-US" smtClean="0"/>
              <a:pPr>
                <a:defRPr/>
              </a:pPr>
              <a:t>3/19/2018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ECCF5A-6BE8-4457-99C9-A41DEF634B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2528878" cy="1162050"/>
          </a:xfrm>
        </p:spPr>
        <p:txBody>
          <a:bodyPr anchor="ctr"/>
          <a:lstStyle>
            <a:lvl1pPr algn="l">
              <a:buNone/>
              <a:defRPr sz="2000" b="0"/>
            </a:lvl1pPr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28878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285728"/>
            <a:ext cx="5486400" cy="57213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5C243B-924D-4912-939B-8CEB3DBC8A65}" type="datetimeFigureOut">
              <a:rPr lang="en-US" smtClean="0"/>
              <a:pPr>
                <a:defRPr/>
              </a:pPr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5AA921-3B75-4BB1-BB28-AD0CFC77B4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914400" y="4941829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357166"/>
            <a:ext cx="6858048" cy="4286280"/>
          </a:xfrm>
          <a:noFill/>
          <a:ln w="12700">
            <a:noFill/>
          </a:ln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lang="en-US" altLang="ja-JP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914400" y="5643578"/>
            <a:ext cx="6858000" cy="428628"/>
          </a:xfrm>
        </p:spPr>
        <p:txBody>
          <a:bodyPr>
            <a:normAutofit/>
          </a:bodyPr>
          <a:lstStyle>
            <a:lvl1pPr marL="27432" indent="0">
              <a:spcBef>
                <a:spcPts val="0"/>
              </a:spcBef>
              <a:buNone/>
              <a:defRPr sz="11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8C4660-17A5-4184-83BD-4183E668F1E2}" type="datetimeFigureOut">
              <a:rPr lang="en-US" smtClean="0"/>
              <a:pPr>
                <a:defRPr/>
              </a:pPr>
              <a:t>3/19/2018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2750E4-A3CE-453A-B3FC-9D7649C455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-1"/>
            <a:ext cx="214282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571612"/>
            <a:ext cx="7772400" cy="478394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21461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>
              <a:defRPr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F3A551EC-7F93-4357-9482-FB7D7E938521}" type="datetimeFigureOut">
              <a:rPr lang="en-US" smtClean="0"/>
              <a:pPr>
                <a:defRPr/>
              </a:pPr>
              <a:t>3/19/2018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21461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21461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>
              <a:defRPr sz="12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BC9691C4-62C4-4ADC-853D-40A4FE1A38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-3293075" y="3429000"/>
            <a:ext cx="6858000" cy="1588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-3243408" y="3428230"/>
            <a:ext cx="6858000" cy="1588"/>
          </a:xfrm>
          <a:prstGeom prst="line">
            <a:avLst/>
          </a:prstGeom>
          <a:ln w="12700">
            <a:solidFill>
              <a:schemeClr val="bg2">
                <a:lumMod val="75000"/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-3185349" y="3428230"/>
            <a:ext cx="6858000" cy="1588"/>
          </a:xfrm>
          <a:prstGeom prst="line">
            <a:avLst/>
          </a:prstGeom>
          <a:ln w="3175">
            <a:solidFill>
              <a:schemeClr val="tx1"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5699724" y="3428182"/>
            <a:ext cx="6858000" cy="1588"/>
          </a:xfrm>
          <a:prstGeom prst="line">
            <a:avLst/>
          </a:prstGeom>
          <a:ln w="28575">
            <a:solidFill>
              <a:schemeClr val="tx1"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</p:sldLayoutIdLst>
  <p:txStyles>
    <p:titleStyle>
      <a:lvl1pPr algn="l" rtl="0" eaLnBrk="1" latinLnBrk="0" hangingPunct="1">
        <a:spcBef>
          <a:spcPct val="0"/>
        </a:spcBef>
        <a:buNone/>
        <a:defRPr kumimoji="1" sz="4000" b="1" kern="1200" cap="none" spc="0" baseline="0">
          <a:ln/>
          <a:gradFill>
            <a:gsLst>
              <a:gs pos="0">
                <a:schemeClr val="tx2">
                  <a:lumMod val="90000"/>
                </a:schemeClr>
              </a:gs>
              <a:gs pos="50000">
                <a:schemeClr val="tx2">
                  <a:lumMod val="50000"/>
                </a:schemeClr>
              </a:gs>
              <a:gs pos="100000">
                <a:schemeClr val="tx2">
                  <a:lumMod val="25000"/>
                </a:schemeClr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accent2">
            <a:lumMod val="75000"/>
          </a:schemeClr>
        </a:buClr>
        <a:buSzPct val="85000"/>
        <a:buFont typeface="Wingdings 2" pitchFamily="18" charset="2"/>
        <a:buChar char="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>
            <a:lumMod val="60000"/>
            <a:lumOff val="40000"/>
          </a:schemeClr>
        </a:buClr>
        <a:buSzPct val="80000"/>
        <a:buFont typeface="Wingdings" pitchFamily="2" charset="2"/>
        <a:buChar char="l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>
            <a:lumMod val="40000"/>
            <a:lumOff val="60000"/>
          </a:schemeClr>
        </a:buClr>
        <a:buSzPct val="65000"/>
        <a:buFont typeface="Wingdings 2" pitchFamily="18" charset="2"/>
        <a:buChar char="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2">
            <a:lumMod val="20000"/>
            <a:lumOff val="80000"/>
          </a:schemeClr>
        </a:buClr>
        <a:buSzPct val="100000"/>
        <a:buFont typeface="Aria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2">
            <a:lumMod val="75000"/>
          </a:schemeClr>
        </a:buClr>
        <a:buSzPct val="50000"/>
        <a:buFont typeface="Wingdings" pitchFamily="2" charset="2"/>
        <a:buChar char="n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://ghr.nlm.nih.gov/dynamicImages/chromomap/EGFR.jpeg" TargetMode="External"/><Relationship Id="rId7" Type="http://schemas.openxmlformats.org/officeDocument/2006/relationships/image" Target="../media/image18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hyperlink" Target="http://ghr.nlm.nih.gov/chromosome/7" TargetMode="External"/><Relationship Id="rId10" Type="http://schemas.microsoft.com/office/2007/relationships/hdphoto" Target="../media/hdphoto1.wdp"/><Relationship Id="rId4" Type="http://schemas.openxmlformats.org/officeDocument/2006/relationships/image" Target="../media/image16.jpeg"/><Relationship Id="rId9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cienceinterpedia.blogspot.com/2010/05/lungs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09600"/>
            <a:ext cx="8070056" cy="18288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atin typeface="Berlin Sans FB Demi" pitchFamily="34" charset="0"/>
              </a:rPr>
              <a:t>Smoking-related lung disease in 3D</a:t>
            </a:r>
            <a:endParaRPr lang="en-US" sz="5400" b="1" dirty="0">
              <a:latin typeface="Berlin Sans FB Dem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038600"/>
            <a:ext cx="8001000" cy="24384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3200" b="1" i="1" dirty="0" err="1" smtClean="0">
                <a:solidFill>
                  <a:schemeClr val="tx1"/>
                </a:solidFill>
              </a:rPr>
              <a:t>Dani</a:t>
            </a:r>
            <a:r>
              <a:rPr lang="en-US" sz="3200" b="1" i="1" dirty="0" smtClean="0">
                <a:solidFill>
                  <a:schemeClr val="tx1"/>
                </a:solidFill>
              </a:rPr>
              <a:t> S. Zander, MD</a:t>
            </a:r>
          </a:p>
          <a:p>
            <a:pPr marL="457200" indent="-457200"/>
            <a:r>
              <a:rPr lang="en-US" sz="3200" b="1" i="1" dirty="0" err="1"/>
              <a:t>MacKenzie</a:t>
            </a:r>
            <a:r>
              <a:rPr lang="en-US" sz="3200" b="1" i="1" dirty="0"/>
              <a:t> Professor and Chair, Department of Pathology and Laboratory </a:t>
            </a:r>
            <a:r>
              <a:rPr lang="en-US" sz="3200" b="1" i="1" dirty="0" smtClean="0"/>
              <a:t>Medicine, UC COM</a:t>
            </a:r>
            <a:endParaRPr lang="en-US" sz="3200" b="1" i="1" dirty="0"/>
          </a:p>
          <a:p>
            <a:pPr marL="457200" indent="-457200"/>
            <a:r>
              <a:rPr lang="en-US" sz="3200" b="1" i="1" dirty="0"/>
              <a:t>Chief of Pathology and Laboratory Medicine, UC Health</a:t>
            </a:r>
          </a:p>
          <a:p>
            <a:r>
              <a:rPr lang="en-US" sz="3200" b="1" i="1" dirty="0" smtClean="0"/>
              <a:t>Cincinnati</a:t>
            </a:r>
            <a:r>
              <a:rPr lang="en-US" sz="3200" b="1" i="1" dirty="0"/>
              <a:t>, </a:t>
            </a:r>
            <a:r>
              <a:rPr lang="en-US" sz="3200" b="1" i="1" dirty="0" smtClean="0"/>
              <a:t>OH</a:t>
            </a:r>
            <a:endParaRPr lang="en-US" sz="3200" b="1" i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dirty="0" smtClean="0"/>
              <a:t>Bullous emphysema</a:t>
            </a:r>
          </a:p>
        </p:txBody>
      </p:sp>
      <p:pic>
        <p:nvPicPr>
          <p:cNvPr id="41990" name="Picture 9" descr="Bullous emphysema"/>
          <p:cNvPicPr>
            <a:picLocks noChangeAspect="1" noChangeArrowheads="1"/>
          </p:cNvPicPr>
          <p:nvPr/>
        </p:nvPicPr>
        <p:blipFill>
          <a:blip r:embed="rId3" cstate="print"/>
          <a:srcRect t="4411" b="11765"/>
          <a:stretch>
            <a:fillRect/>
          </a:stretch>
        </p:blipFill>
        <p:spPr bwMode="auto">
          <a:xfrm>
            <a:off x="2338388" y="1143000"/>
            <a:ext cx="448945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731996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Squamous cell carcinoma (1955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5"/>
          <p:cNvSpPr>
            <a:spLocks noGrp="1" noChangeArrowheads="1"/>
          </p:cNvSpPr>
          <p:nvPr>
            <p:ph idx="1"/>
          </p:nvPr>
        </p:nvSpPr>
        <p:spPr>
          <a:xfrm>
            <a:off x="4876800" y="1143000"/>
            <a:ext cx="4114800" cy="4648200"/>
          </a:xfrm>
          <a:noFill/>
        </p:spPr>
        <p:txBody>
          <a:bodyPr lIns="90488" tIns="44450" rIns="90488" bIns="44450"/>
          <a:lstStyle/>
          <a:p>
            <a:pPr marL="533400" indent="-533400" eaLnBrk="1" hangingPunct="1"/>
            <a:r>
              <a:rPr lang="en-US" smtClean="0"/>
              <a:t>Lung cancer is the leading cause of cancer death in the U.S.</a:t>
            </a:r>
          </a:p>
          <a:p>
            <a:pPr marL="914400" lvl="1" indent="-457200" eaLnBrk="1" hangingPunct="1"/>
            <a:r>
              <a:rPr lang="en-US" smtClean="0"/>
              <a:t>20% of all cancer deaths in men and 11% in women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0668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sz="3200" dirty="0" smtClean="0"/>
              <a:t>Etiology/pathogenesis of lung cancer</a:t>
            </a:r>
          </a:p>
        </p:txBody>
      </p:sp>
      <p:sp>
        <p:nvSpPr>
          <p:cNvPr id="39939" name="Rectangle 4"/>
          <p:cNvSpPr>
            <a:spLocks noGrp="1" noChangeArrowheads="1"/>
          </p:cNvSpPr>
          <p:nvPr>
            <p:ph idx="1"/>
          </p:nvPr>
        </p:nvSpPr>
        <p:spPr>
          <a:xfrm>
            <a:off x="381000" y="1828800"/>
            <a:ext cx="8382000" cy="4876800"/>
          </a:xfrm>
          <a:noFill/>
        </p:spPr>
        <p:txBody>
          <a:bodyPr lIns="90488" tIns="44450" rIns="90488" bIns="44450">
            <a:normAutofit/>
          </a:bodyPr>
          <a:lstStyle/>
          <a:p>
            <a:pPr marL="533400" indent="-533400" eaLnBrk="1" hangingPunct="1"/>
            <a:r>
              <a:rPr lang="en-US" sz="2400" dirty="0" smtClean="0"/>
              <a:t>Tobacco smoking</a:t>
            </a:r>
          </a:p>
          <a:p>
            <a:pPr marL="533400" indent="-533400" eaLnBrk="1" hangingPunct="1"/>
            <a:r>
              <a:rPr lang="en-US" sz="2400" dirty="0" smtClean="0"/>
              <a:t>Industrial hazards: asbestos, radiation, uranium, etc</a:t>
            </a:r>
          </a:p>
          <a:p>
            <a:pPr marL="533400" indent="-533400" eaLnBrk="1" hangingPunct="1"/>
            <a:r>
              <a:rPr lang="en-US" sz="2400" dirty="0" smtClean="0"/>
              <a:t>Air pollution</a:t>
            </a:r>
          </a:p>
          <a:p>
            <a:pPr marL="533400" indent="-533400" eaLnBrk="1" hangingPunct="1"/>
            <a:r>
              <a:rPr lang="en-US" sz="2400" dirty="0" smtClean="0"/>
              <a:t>Genetic influences</a:t>
            </a:r>
          </a:p>
          <a:p>
            <a:pPr marL="914400" lvl="1" indent="-457200" eaLnBrk="1" hangingPunct="1"/>
            <a:r>
              <a:rPr lang="en-US" sz="2000" dirty="0" smtClean="0"/>
              <a:t>Variable risk of lung cancer among smokers</a:t>
            </a:r>
          </a:p>
          <a:p>
            <a:pPr marL="914400" lvl="1" indent="-457200" eaLnBrk="1" hangingPunct="1"/>
            <a:r>
              <a:rPr lang="en-US" sz="2000" dirty="0" smtClean="0"/>
              <a:t>Occasional familial groupings</a:t>
            </a:r>
          </a:p>
          <a:p>
            <a:pPr marL="914400" lvl="1" indent="-457200"/>
            <a:r>
              <a:rPr lang="en-US" sz="2000" dirty="0" smtClean="0"/>
              <a:t>Common genetic alterations: mutation in </a:t>
            </a:r>
            <a:r>
              <a:rPr lang="en-US" sz="2000" i="1" dirty="0" smtClean="0"/>
              <a:t>EGFR,</a:t>
            </a:r>
            <a:r>
              <a:rPr lang="en-US" sz="2000" dirty="0" smtClean="0"/>
              <a:t> </a:t>
            </a:r>
            <a:r>
              <a:rPr lang="en-US" sz="2000" i="1" dirty="0" smtClean="0"/>
              <a:t>K-</a:t>
            </a:r>
            <a:r>
              <a:rPr lang="en-US" sz="2000" i="1" dirty="0" err="1" smtClean="0"/>
              <a:t>ras</a:t>
            </a:r>
            <a:r>
              <a:rPr lang="en-US" sz="2000" i="1" dirty="0" smtClean="0"/>
              <a:t>, </a:t>
            </a:r>
            <a:r>
              <a:rPr lang="en-US" sz="2000" dirty="0" smtClean="0"/>
              <a:t>or</a:t>
            </a:r>
            <a:r>
              <a:rPr lang="en-US" sz="2000" i="1" dirty="0" smtClean="0"/>
              <a:t> BRAF </a:t>
            </a:r>
            <a:r>
              <a:rPr lang="en-US" sz="2000" dirty="0"/>
              <a:t>or </a:t>
            </a:r>
            <a:r>
              <a:rPr lang="en-US" sz="2000" dirty="0" smtClean="0"/>
              <a:t>rearrangement in </a:t>
            </a:r>
            <a:r>
              <a:rPr lang="en-US" sz="2000" i="1" dirty="0" smtClean="0"/>
              <a:t>EML4-ALK </a:t>
            </a:r>
            <a:r>
              <a:rPr lang="en-US" sz="2000" dirty="0" smtClean="0"/>
              <a:t>or </a:t>
            </a:r>
            <a:r>
              <a:rPr lang="en-US" sz="2000" i="1" dirty="0" smtClean="0"/>
              <a:t>ROS1</a:t>
            </a:r>
            <a:r>
              <a:rPr lang="en-US" sz="2000" dirty="0" smtClean="0"/>
              <a:t> in adenocarcinomas; loss or inactivation of the </a:t>
            </a:r>
            <a:r>
              <a:rPr lang="en-US" sz="2000" i="1" dirty="0" smtClean="0"/>
              <a:t>p53</a:t>
            </a:r>
            <a:r>
              <a:rPr lang="en-US" sz="2000" dirty="0" smtClean="0"/>
              <a:t> tumor suppressor gene; and MANY others</a:t>
            </a:r>
          </a:p>
          <a:p>
            <a:pPr marL="533400" indent="-533400" eaLnBrk="1" hangingPunct="1"/>
            <a:r>
              <a:rPr lang="en-US" sz="2400" dirty="0" smtClean="0"/>
              <a:t>Scarring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876800" y="533400"/>
            <a:ext cx="4114800" cy="5257800"/>
          </a:xfrm>
          <a:noFill/>
        </p:spPr>
        <p:txBody>
          <a:bodyPr lIns="90488" tIns="44450" rIns="90488" bIns="44450"/>
          <a:lstStyle/>
          <a:p>
            <a:pPr marL="533400" indent="-533400" eaLnBrk="1" hangingPunct="1">
              <a:buFontTx/>
              <a:buNone/>
            </a:pPr>
            <a:r>
              <a:rPr lang="en-US" dirty="0" err="1" smtClean="0">
                <a:solidFill>
                  <a:srgbClr val="FF99FF"/>
                </a:solidFill>
              </a:rPr>
              <a:t>Squamous</a:t>
            </a:r>
            <a:r>
              <a:rPr lang="en-US" dirty="0" smtClean="0">
                <a:solidFill>
                  <a:srgbClr val="FF99FF"/>
                </a:solidFill>
              </a:rPr>
              <a:t> cell carcinoma</a:t>
            </a:r>
          </a:p>
          <a:p>
            <a:pPr marL="914400" lvl="1" indent="-457200" eaLnBrk="1" hangingPunct="1"/>
            <a:r>
              <a:rPr lang="en-US" dirty="0" smtClean="0"/>
              <a:t>Highly associated with smoking</a:t>
            </a:r>
          </a:p>
          <a:p>
            <a:pPr marL="914400" lvl="1" indent="-457200" eaLnBrk="1" hangingPunct="1"/>
            <a:r>
              <a:rPr lang="en-US" dirty="0" smtClean="0"/>
              <a:t>Arises in the large airways (bronchi)</a:t>
            </a:r>
          </a:p>
          <a:p>
            <a:pPr marL="914400" lvl="1" indent="-457200" eaLnBrk="1" hangingPunct="1"/>
            <a:r>
              <a:rPr lang="en-US" dirty="0" smtClean="0"/>
              <a:t>Grows rapidly and frequently </a:t>
            </a:r>
            <a:r>
              <a:rPr lang="en-US" dirty="0" err="1" smtClean="0"/>
              <a:t>cavitates</a:t>
            </a:r>
            <a:endParaRPr lang="en-US" dirty="0" smtClean="0"/>
          </a:p>
        </p:txBody>
      </p:sp>
      <p:pic>
        <p:nvPicPr>
          <p:cNvPr id="4" name="Picture 2" descr="Squamous cell carcinoma and postobst pneumonia (1954)"/>
          <p:cNvPicPr>
            <a:picLocks noChangeAspect="1" noChangeArrowheads="1"/>
          </p:cNvPicPr>
          <p:nvPr/>
        </p:nvPicPr>
        <p:blipFill>
          <a:blip r:embed="rId3" cstate="print"/>
          <a:srcRect t="3999" r="12000"/>
          <a:stretch>
            <a:fillRect/>
          </a:stretch>
        </p:blipFill>
        <p:spPr bwMode="auto">
          <a:xfrm>
            <a:off x="457200" y="0"/>
            <a:ext cx="4191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Squamous cell carcinoma (1953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12064"/>
            <a:ext cx="7772400" cy="1240536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3200" dirty="0" smtClean="0"/>
              <a:t>How does normal airway epithelium transform into cancer?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762000" y="2667000"/>
            <a:ext cx="7924800" cy="3459960"/>
          </a:xfrm>
        </p:spPr>
        <p:txBody>
          <a:bodyPr/>
          <a:lstStyle/>
          <a:p>
            <a:r>
              <a:rPr lang="en-US" dirty="0" smtClean="0"/>
              <a:t>A series of genetic and morphologic changes in the cellular composition of airway lining cells (epithelial cells)</a:t>
            </a:r>
          </a:p>
          <a:p>
            <a:pPr>
              <a:buNone/>
            </a:pP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457200" y="4572000"/>
            <a:ext cx="8153400" cy="1754326"/>
            <a:chOff x="457200" y="4953000"/>
            <a:chExt cx="8153400" cy="1754326"/>
          </a:xfrm>
        </p:grpSpPr>
        <p:sp>
          <p:nvSpPr>
            <p:cNvPr id="16" name="Right Arrow 15"/>
            <p:cNvSpPr/>
            <p:nvPr/>
          </p:nvSpPr>
          <p:spPr>
            <a:xfrm>
              <a:off x="457200" y="5334000"/>
              <a:ext cx="1371600" cy="609600"/>
            </a:xfrm>
            <a:prstGeom prst="rightArrow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905000" y="4953000"/>
              <a:ext cx="6705600" cy="175432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100" dirty="0" smtClean="0">
                  <a:ln w="18000">
                    <a:solidFill>
                      <a:schemeClr val="accent1">
                        <a:satMod val="200000"/>
                        <a:tint val="72000"/>
                      </a:schemeClr>
                    </a:solidFill>
                    <a:prstDash val="solid"/>
                  </a:ln>
                  <a:solidFill>
                    <a:schemeClr val="accent1">
                      <a:satMod val="280000"/>
                      <a:tint val="100000"/>
                      <a:alpha val="5700"/>
                    </a:schemeClr>
                  </a:solidFill>
                  <a:effectLst>
                    <a:glow rad="139700">
                      <a:schemeClr val="accent1">
                        <a:satMod val="175000"/>
                        <a:alpha val="40000"/>
                      </a:schemeClr>
                    </a:glow>
                    <a:outerShdw blurRad="25000" dist="20000" dir="16020000" algn="tl">
                      <a:schemeClr val="accent1">
                        <a:satMod val="200000"/>
                        <a:shade val="1000"/>
                        <a:alpha val="60000"/>
                      </a:schemeClr>
                    </a:outerShdw>
                  </a:effectLst>
                </a:rPr>
                <a:t>Altered cells gain a survival advantage</a:t>
              </a:r>
              <a:endParaRPr lang="en-US" sz="54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066800" y="2057400"/>
            <a:ext cx="61077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Chemicals in smoke induce ……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Preinvasive lesion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0"/>
            <a:ext cx="8915400" cy="628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304800" y="6340475"/>
            <a:ext cx="84740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200" dirty="0"/>
              <a:t>Franklin WA, et al. </a:t>
            </a:r>
            <a:r>
              <a:rPr lang="en-US" sz="1200" dirty="0" err="1"/>
              <a:t>Squamous</a:t>
            </a:r>
            <a:r>
              <a:rPr lang="en-US" sz="1200" dirty="0"/>
              <a:t> dysplasia and carcinoma in situ. In Travis WD, et al. </a:t>
            </a:r>
            <a:r>
              <a:rPr lang="en-US" sz="1200" i="1" dirty="0"/>
              <a:t>Pathology and Genetics. </a:t>
            </a:r>
            <a:r>
              <a:rPr lang="en-US" sz="1200" i="1" dirty="0" err="1"/>
              <a:t>Tumours</a:t>
            </a:r>
            <a:r>
              <a:rPr lang="en-US" sz="1200" i="1" dirty="0"/>
              <a:t> of the Lung, Pleura, Thymus, and Heart</a:t>
            </a:r>
            <a:r>
              <a:rPr lang="en-US" sz="1200" dirty="0"/>
              <a:t>. Lyon: </a:t>
            </a:r>
            <a:r>
              <a:rPr lang="en-US" sz="1200" dirty="0" err="1"/>
              <a:t>IARCPress</a:t>
            </a:r>
            <a:r>
              <a:rPr lang="en-US" sz="1200" dirty="0"/>
              <a:t>, 2004.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95C06187-B9D0-4CDC-BB53-2AACAEA305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39159"/>
              </p:ext>
            </p:extLst>
          </p:nvPr>
        </p:nvGraphicFramePr>
        <p:xfrm>
          <a:off x="78658" y="914400"/>
          <a:ext cx="9026012" cy="58349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2891">
                  <a:extLst>
                    <a:ext uri="{9D8B030D-6E8A-4147-A177-3AD203B41FA5}">
                      <a16:colId xmlns="" xmlns:a16="http://schemas.microsoft.com/office/drawing/2014/main" val="1684182640"/>
                    </a:ext>
                  </a:extLst>
                </a:gridCol>
                <a:gridCol w="2627352">
                  <a:extLst>
                    <a:ext uri="{9D8B030D-6E8A-4147-A177-3AD203B41FA5}">
                      <a16:colId xmlns="" xmlns:a16="http://schemas.microsoft.com/office/drawing/2014/main" val="758459785"/>
                    </a:ext>
                  </a:extLst>
                </a:gridCol>
                <a:gridCol w="922438">
                  <a:extLst>
                    <a:ext uri="{9D8B030D-6E8A-4147-A177-3AD203B41FA5}">
                      <a16:colId xmlns="" xmlns:a16="http://schemas.microsoft.com/office/drawing/2014/main" val="4045278851"/>
                    </a:ext>
                  </a:extLst>
                </a:gridCol>
                <a:gridCol w="2311055">
                  <a:extLst>
                    <a:ext uri="{9D8B030D-6E8A-4147-A177-3AD203B41FA5}">
                      <a16:colId xmlns="" xmlns:a16="http://schemas.microsoft.com/office/drawing/2014/main" val="1562319341"/>
                    </a:ext>
                  </a:extLst>
                </a:gridCol>
                <a:gridCol w="2162276">
                  <a:extLst>
                    <a:ext uri="{9D8B030D-6E8A-4147-A177-3AD203B41FA5}">
                      <a16:colId xmlns="" xmlns:a16="http://schemas.microsoft.com/office/drawing/2014/main" val="1530126077"/>
                    </a:ext>
                  </a:extLst>
                </a:gridCol>
              </a:tblGrid>
              <a:tr h="17714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Gene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Alteration Type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Freq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Characteristics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Therapies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07042446"/>
                  </a:ext>
                </a:extLst>
              </a:tr>
              <a:tr h="208422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1" u="none" strike="noStrike" dirty="0">
                          <a:effectLst/>
                        </a:rPr>
                        <a:t>KRAS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Missense mutations at hotspots: Codons 12, 13, 61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25%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Smokers &gt;&gt; nonsmokers; enriched in invasive mucinous AC, LCC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Chemotherapy; Clinical trials of MEK inhibitors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645107831"/>
                  </a:ext>
                </a:extLst>
              </a:tr>
              <a:tr h="775758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1" u="none" strike="noStrike" dirty="0">
                          <a:effectLst/>
                        </a:rPr>
                        <a:t>EGFR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Missense and insertion-deletion mutations at hotspots in exons 18–21; &gt;90% occur as Ex19del, L858R mutations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15%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Nonsmokers &gt;&gt; smokers Women &gt; men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Enriched in Asian populations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First-line EGFR TKIs: </a:t>
                      </a:r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Erlotinib, Gefitinib,  </a:t>
                      </a:r>
                      <a:r>
                        <a:rPr lang="en-US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Afatanib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474511950"/>
                  </a:ext>
                </a:extLst>
              </a:tr>
              <a:tr h="53142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1" u="none" strike="noStrike" dirty="0">
                          <a:effectLst/>
                        </a:rPr>
                        <a:t>ALK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Rearrangements: EML4-ALK, most  common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5%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Nonsmokers &gt;&gt; smokers 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Younger patients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 err="1">
                          <a:effectLst/>
                        </a:rPr>
                        <a:t>Multikinase</a:t>
                      </a:r>
                      <a:r>
                        <a:rPr lang="en-US" sz="1400" u="none" strike="noStrike" dirty="0">
                          <a:effectLst/>
                        </a:rPr>
                        <a:t> TKIs: </a:t>
                      </a:r>
                      <a:r>
                        <a:rPr lang="en-US" sz="1200" u="none" strike="noStrike" dirty="0" err="1">
                          <a:effectLst/>
                        </a:rPr>
                        <a:t>Crizotinib</a:t>
                      </a:r>
                      <a:r>
                        <a:rPr lang="en-US" sz="1200" u="none" strike="noStrike" dirty="0">
                          <a:effectLst/>
                        </a:rPr>
                        <a:t>, </a:t>
                      </a:r>
                      <a:r>
                        <a:rPr lang="en-US" sz="1200" u="none" strike="noStrike" dirty="0" err="1">
                          <a:effectLst/>
                        </a:rPr>
                        <a:t>Ceritinib</a:t>
                      </a:r>
                      <a:r>
                        <a:rPr lang="en-US" sz="1200" u="none" strike="noStrike" dirty="0">
                          <a:effectLst/>
                        </a:rPr>
                        <a:t>, </a:t>
                      </a:r>
                      <a:r>
                        <a:rPr lang="en-US" sz="1200" u="none" strike="noStrike" dirty="0" err="1">
                          <a:effectLst/>
                        </a:rPr>
                        <a:t>Alectinib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840694579"/>
                  </a:ext>
                </a:extLst>
              </a:tr>
              <a:tr h="53142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1" u="none" strike="noStrike" dirty="0">
                          <a:effectLst/>
                        </a:rPr>
                        <a:t>ROS1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Rearrangements:  CD74-ROS1, SCL34A2-ROS1, EZR-ROS1, FIG1-ROS1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1%–2%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Nonsmokers &gt;&gt; smokers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Younger patients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 err="1">
                          <a:effectLst/>
                        </a:rPr>
                        <a:t>Multikinase</a:t>
                      </a:r>
                      <a:r>
                        <a:rPr lang="en-US" sz="1400" u="none" strike="noStrike" dirty="0">
                          <a:effectLst/>
                        </a:rPr>
                        <a:t> TKIs: </a:t>
                      </a:r>
                      <a:r>
                        <a:rPr lang="en-US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Crizotinib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44509883"/>
                  </a:ext>
                </a:extLst>
              </a:tr>
              <a:tr h="53142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1" u="none" strike="noStrike" dirty="0">
                          <a:effectLst/>
                        </a:rPr>
                        <a:t>RET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Rearrangements:  KIF5B-RET, CCDC6-RET, NCOA4-RET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1%–2%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Nonsmokers &gt;&gt; smokers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Younger patients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 err="1">
                          <a:effectLst/>
                        </a:rPr>
                        <a:t>Multikinase</a:t>
                      </a:r>
                      <a:r>
                        <a:rPr lang="en-US" sz="1400" u="none" strike="noStrike" dirty="0">
                          <a:effectLst/>
                        </a:rPr>
                        <a:t> TKI trials: </a:t>
                      </a:r>
                      <a:r>
                        <a:rPr lang="en-US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Sunitinib</a:t>
                      </a:r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Vandetanib</a:t>
                      </a:r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Cabozantinib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182749016"/>
                  </a:ext>
                </a:extLst>
              </a:tr>
              <a:tr h="53142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1" u="none" strike="noStrike" dirty="0">
                          <a:effectLst/>
                        </a:rPr>
                        <a:t>BRAF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V600E and other missense mutations at hotspots in exons 11 and 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4%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Smokers &gt; nonsmokers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RAF-MEK inhibitors: </a:t>
                      </a:r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Dabrafenib, trametinib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810035685"/>
                  </a:ext>
                </a:extLst>
              </a:tr>
              <a:tr h="53142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1" u="none" strike="noStrike" dirty="0">
                          <a:effectLst/>
                        </a:rPr>
                        <a:t>ERBB2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Small exon 20 insertions; rarely have concomitant amplification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2%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Nonsmokers &gt;&gt; smokers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HER inhibitor trials: </a:t>
                      </a:r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Trastuzumab, Neratinib, </a:t>
                      </a:r>
                      <a:r>
                        <a:rPr lang="en-US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Afatinib</a:t>
                      </a:r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 Lapatinib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352892289"/>
                  </a:ext>
                </a:extLst>
              </a:tr>
              <a:tr h="456257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1" u="none" strike="noStrike" dirty="0">
                          <a:effectLst/>
                        </a:rPr>
                        <a:t>MET 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Exon 14 skipping mutations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Amplification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3%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Smokers &gt; nonsmokers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Older patients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 err="1">
                          <a:effectLst/>
                        </a:rPr>
                        <a:t>Multikinase</a:t>
                      </a:r>
                      <a:r>
                        <a:rPr lang="en-US" sz="1400" u="none" strike="noStrike" dirty="0">
                          <a:effectLst/>
                        </a:rPr>
                        <a:t> TKI trials: </a:t>
                      </a:r>
                      <a:r>
                        <a:rPr lang="en-US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Crizotinib</a:t>
                      </a:r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MGCD-265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893544331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="" xmlns:a16="http://schemas.microsoft.com/office/drawing/2014/main" id="{3CD2EC17-831F-42C3-9149-8A3FAC08C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1800" b="1" dirty="0"/>
              <a:t>Oncogenes with Therapeutic Relevance in Adenocarcinoma (Adapted from </a:t>
            </a:r>
            <a:r>
              <a:rPr lang="en-US" sz="1800" b="1" dirty="0" err="1"/>
              <a:t>Sholl</a:t>
            </a:r>
            <a:r>
              <a:rPr lang="en-US" sz="1800" b="1" dirty="0"/>
              <a:t>, 2016)</a:t>
            </a:r>
          </a:p>
        </p:txBody>
      </p:sp>
    </p:spTree>
    <p:extLst>
      <p:ext uri="{BB962C8B-B14F-4D97-AF65-F5344CB8AC3E}">
        <p14:creationId xmlns:p14="http://schemas.microsoft.com/office/powerpoint/2010/main" val="185010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476" name="Picture 4" descr="http://ghr.nlm.nih.gov/html/images/blank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392113"/>
            <a:ext cx="9525" cy="9525"/>
          </a:xfrm>
          <a:prstGeom prst="rect">
            <a:avLst/>
          </a:prstGeom>
          <a:noFill/>
        </p:spPr>
      </p:pic>
      <p:grpSp>
        <p:nvGrpSpPr>
          <p:cNvPr id="18" name="Group 17"/>
          <p:cNvGrpSpPr/>
          <p:nvPr/>
        </p:nvGrpSpPr>
        <p:grpSpPr>
          <a:xfrm>
            <a:off x="413921" y="4128970"/>
            <a:ext cx="3001101" cy="2554545"/>
            <a:chOff x="152400" y="3733800"/>
            <a:chExt cx="3763101" cy="3033523"/>
          </a:xfrm>
        </p:grpSpPr>
        <p:pic>
          <p:nvPicPr>
            <p:cNvPr id="489477" name="Picture 5" descr="The EGFR gene is located on the short (p) arm of chromosome 7 at position 12.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 r="919"/>
            <a:stretch>
              <a:fillRect/>
            </a:stretch>
          </p:blipFill>
          <p:spPr bwMode="auto">
            <a:xfrm rot="5400000">
              <a:off x="1843450" y="4557350"/>
              <a:ext cx="2895601" cy="1248501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152400" y="3733800"/>
              <a:ext cx="2514600" cy="303352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CC00CC"/>
                  </a:solidFill>
                  <a:latin typeface="Arial" pitchFamily="34" charset="0"/>
                </a:rPr>
                <a:t>The epidermal growth factor receptor (</a:t>
              </a:r>
              <a:r>
                <a:rPr lang="en-US" sz="1600" dirty="0" smtClean="0">
                  <a:solidFill>
                    <a:srgbClr val="0066FF"/>
                  </a:solidFill>
                  <a:latin typeface="Arial" pitchFamily="34" charset="0"/>
                </a:rPr>
                <a:t>EGFR</a:t>
              </a:r>
              <a:r>
                <a:rPr lang="en-US" sz="1600" dirty="0" smtClean="0">
                  <a:solidFill>
                    <a:srgbClr val="CC00CC"/>
                  </a:solidFill>
                  <a:latin typeface="Arial" pitchFamily="34" charset="0"/>
                </a:rPr>
                <a:t>) gene is located on the short (p) arm of </a:t>
              </a:r>
              <a:r>
                <a:rPr lang="en-US" sz="1600" dirty="0" smtClean="0">
                  <a:solidFill>
                    <a:srgbClr val="CC00CC"/>
                  </a:solidFill>
                  <a:latin typeface="Arial" pitchFamily="34" charset="0"/>
                  <a:hlinkClick r:id="rId5"/>
                </a:rPr>
                <a:t>chromosome 7</a:t>
              </a:r>
              <a:r>
                <a:rPr lang="en-US" sz="1600" dirty="0" smtClean="0">
                  <a:solidFill>
                    <a:srgbClr val="CC00CC"/>
                  </a:solidFill>
                  <a:latin typeface="Arial" pitchFamily="34" charset="0"/>
                </a:rPr>
                <a:t> at position 12 (7p12),  base pairs 55,086,724 to 55,275,030</a:t>
              </a:r>
              <a:endParaRPr lang="en-US" sz="1600" dirty="0">
                <a:solidFill>
                  <a:srgbClr val="CC00CC"/>
                </a:solidFill>
              </a:endParaRPr>
            </a:p>
          </p:txBody>
        </p:sp>
      </p:grpSp>
      <p:pic>
        <p:nvPicPr>
          <p:cNvPr id="14" name="Picture 2" descr="foulke09"/>
          <p:cNvPicPr>
            <a:picLocks noChangeAspect="1" noChangeArrowheads="1"/>
          </p:cNvPicPr>
          <p:nvPr/>
        </p:nvPicPr>
        <p:blipFill>
          <a:blip r:embed="rId6" cstate="print"/>
          <a:srcRect l="15947" r="4319"/>
          <a:stretch>
            <a:fillRect/>
          </a:stretch>
        </p:blipFill>
        <p:spPr bwMode="auto">
          <a:xfrm>
            <a:off x="762000" y="152400"/>
            <a:ext cx="1752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/>
          <p:nvPr/>
        </p:nvGrpSpPr>
        <p:grpSpPr>
          <a:xfrm>
            <a:off x="4764657" y="152400"/>
            <a:ext cx="4335396" cy="1752600"/>
            <a:chOff x="4764657" y="152400"/>
            <a:chExt cx="4335396" cy="1752600"/>
          </a:xfrm>
        </p:grpSpPr>
        <p:pic>
          <p:nvPicPr>
            <p:cNvPr id="15" name="Picture 14" descr="Tv1.jpg"/>
            <p:cNvPicPr>
              <a:picLocks noChangeAspect="1"/>
            </p:cNvPicPr>
            <p:nvPr/>
          </p:nvPicPr>
          <p:blipFill>
            <a:blip r:embed="rId7" cstate="print">
              <a:lum bright="10000"/>
            </a:blip>
            <a:srcRect r="13043"/>
            <a:stretch>
              <a:fillRect/>
            </a:stretch>
          </p:blipFill>
          <p:spPr>
            <a:xfrm>
              <a:off x="4764657" y="152400"/>
              <a:ext cx="2024062" cy="1752600"/>
            </a:xfrm>
            <a:prstGeom prst="rect">
              <a:avLst/>
            </a:prstGeom>
          </p:spPr>
        </p:pic>
        <p:sp>
          <p:nvSpPr>
            <p:cNvPr id="19" name="Rectangle 3"/>
            <p:cNvSpPr>
              <a:spLocks noChangeArrowheads="1"/>
            </p:cNvSpPr>
            <p:nvPr/>
          </p:nvSpPr>
          <p:spPr bwMode="auto">
            <a:xfrm>
              <a:off x="6814053" y="528172"/>
              <a:ext cx="2286000" cy="40011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 smtClean="0">
                  <a:solidFill>
                    <a:schemeClr val="bg1"/>
                  </a:solidFill>
                </a:rPr>
                <a:t>Adenocarcinoma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1066800" y="1676400"/>
            <a:ext cx="304800" cy="6096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27" name="Right Arrow 26"/>
          <p:cNvSpPr/>
          <p:nvPr/>
        </p:nvSpPr>
        <p:spPr>
          <a:xfrm rot="8008852">
            <a:off x="2789272" y="2888738"/>
            <a:ext cx="2209336" cy="304800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667000" y="228598"/>
            <a:ext cx="1949146" cy="1721870"/>
            <a:chOff x="2667000" y="228598"/>
            <a:chExt cx="1949146" cy="1721870"/>
          </a:xfrm>
        </p:grpSpPr>
        <p:sp>
          <p:nvSpPr>
            <p:cNvPr id="24" name="Right Arrow 23"/>
            <p:cNvSpPr/>
            <p:nvPr/>
          </p:nvSpPr>
          <p:spPr>
            <a:xfrm>
              <a:off x="2667000" y="1645668"/>
              <a:ext cx="1949146" cy="304800"/>
            </a:xfrm>
            <a:prstGeom prst="rightArrow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9481" name="Picture 9" descr="http://upload.wikimedia.org/wikipedia/commons/thumb/b/b1/Optical_microscope_nikon_alphaphot_%2B.jpg/220px-Optical_microscope_nikon_alphaphot_%2B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179319" y="228598"/>
              <a:ext cx="924508" cy="1399367"/>
            </a:xfrm>
            <a:prstGeom prst="rect">
              <a:avLst/>
            </a:prstGeom>
            <a:noFill/>
          </p:spPr>
        </p:pic>
      </p:grpSp>
      <p:sp>
        <p:nvSpPr>
          <p:cNvPr id="36" name="Freeform 35"/>
          <p:cNvSpPr/>
          <p:nvPr/>
        </p:nvSpPr>
        <p:spPr>
          <a:xfrm>
            <a:off x="981075" y="1457325"/>
            <a:ext cx="1323975" cy="2133600"/>
          </a:xfrm>
          <a:custGeom>
            <a:avLst/>
            <a:gdLst>
              <a:gd name="connsiteX0" fmla="*/ 0 w 1323975"/>
              <a:gd name="connsiteY0" fmla="*/ 542925 h 2133600"/>
              <a:gd name="connsiteX1" fmla="*/ 123825 w 1323975"/>
              <a:gd name="connsiteY1" fmla="*/ 466725 h 2133600"/>
              <a:gd name="connsiteX2" fmla="*/ 285750 w 1323975"/>
              <a:gd name="connsiteY2" fmla="*/ 485775 h 2133600"/>
              <a:gd name="connsiteX3" fmla="*/ 390525 w 1323975"/>
              <a:gd name="connsiteY3" fmla="*/ 114300 h 2133600"/>
              <a:gd name="connsiteX4" fmla="*/ 685800 w 1323975"/>
              <a:gd name="connsiteY4" fmla="*/ 0 h 2133600"/>
              <a:gd name="connsiteX5" fmla="*/ 876300 w 1323975"/>
              <a:gd name="connsiteY5" fmla="*/ 19050 h 2133600"/>
              <a:gd name="connsiteX6" fmla="*/ 1323975 w 1323975"/>
              <a:gd name="connsiteY6" fmla="*/ 447675 h 2133600"/>
              <a:gd name="connsiteX7" fmla="*/ 895350 w 1323975"/>
              <a:gd name="connsiteY7" fmla="*/ 2133600 h 2133600"/>
              <a:gd name="connsiteX8" fmla="*/ 800100 w 1323975"/>
              <a:gd name="connsiteY8" fmla="*/ 2085975 h 2133600"/>
              <a:gd name="connsiteX9" fmla="*/ 457200 w 1323975"/>
              <a:gd name="connsiteY9" fmla="*/ 1619250 h 2133600"/>
              <a:gd name="connsiteX10" fmla="*/ 419100 w 1323975"/>
              <a:gd name="connsiteY10" fmla="*/ 1390650 h 2133600"/>
              <a:gd name="connsiteX11" fmla="*/ 85725 w 1323975"/>
              <a:gd name="connsiteY11" fmla="*/ 990600 h 2133600"/>
              <a:gd name="connsiteX12" fmla="*/ 19050 w 1323975"/>
              <a:gd name="connsiteY12" fmla="*/ 771525 h 2133600"/>
              <a:gd name="connsiteX13" fmla="*/ 0 w 1323975"/>
              <a:gd name="connsiteY13" fmla="*/ 542925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23975" h="2133600">
                <a:moveTo>
                  <a:pt x="0" y="542925"/>
                </a:moveTo>
                <a:lnTo>
                  <a:pt x="123825" y="466725"/>
                </a:lnTo>
                <a:lnTo>
                  <a:pt x="285750" y="485775"/>
                </a:lnTo>
                <a:lnTo>
                  <a:pt x="390525" y="114300"/>
                </a:lnTo>
                <a:lnTo>
                  <a:pt x="685800" y="0"/>
                </a:lnTo>
                <a:lnTo>
                  <a:pt x="876300" y="19050"/>
                </a:lnTo>
                <a:lnTo>
                  <a:pt x="1323975" y="447675"/>
                </a:lnTo>
                <a:lnTo>
                  <a:pt x="895350" y="2133600"/>
                </a:lnTo>
                <a:lnTo>
                  <a:pt x="800100" y="2085975"/>
                </a:lnTo>
                <a:lnTo>
                  <a:pt x="457200" y="1619250"/>
                </a:lnTo>
                <a:lnTo>
                  <a:pt x="419100" y="1390650"/>
                </a:lnTo>
                <a:lnTo>
                  <a:pt x="85725" y="990600"/>
                </a:lnTo>
                <a:lnTo>
                  <a:pt x="19050" y="771525"/>
                </a:lnTo>
                <a:lnTo>
                  <a:pt x="0" y="542925"/>
                </a:lnTo>
                <a:close/>
              </a:path>
            </a:pathLst>
          </a:cu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4">
            <a:extLst>
              <a:ext uri="{FF2B5EF4-FFF2-40B4-BE49-F238E27FC236}">
                <a16:creationId xmlns:a16="http://schemas.microsoft.com/office/drawing/2014/main" xmlns="" id="{A9AEAAA9-6F88-4914-83F0-0E231D4F30E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136895" y="2004611"/>
            <a:ext cx="4754562" cy="4701908"/>
            <a:chOff x="2285" y="626"/>
            <a:chExt cx="3341" cy="3304"/>
          </a:xfrm>
        </p:grpSpPr>
        <p:sp>
          <p:nvSpPr>
            <p:cNvPr id="28" name="AutoShape 3">
              <a:extLst>
                <a:ext uri="{FF2B5EF4-FFF2-40B4-BE49-F238E27FC236}">
                  <a16:creationId xmlns:a16="http://schemas.microsoft.com/office/drawing/2014/main" xmlns="" id="{DD71D5E7-5C22-454C-A6DA-51B7DFBBD70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285" y="626"/>
              <a:ext cx="3341" cy="330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9" name="Picture 5">
              <a:extLst>
                <a:ext uri="{FF2B5EF4-FFF2-40B4-BE49-F238E27FC236}">
                  <a16:creationId xmlns:a16="http://schemas.microsoft.com/office/drawing/2014/main" xmlns="" id="{563F40EF-6437-4340-A43C-60C4A66BAA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5" y="626"/>
              <a:ext cx="3343" cy="330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 animBg="1"/>
      <p:bldP spid="36" grpId="0" animBg="1"/>
      <p:bldP spid="3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92" name="Rectangle 8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534400" cy="792162"/>
          </a:xfrm>
        </p:spPr>
        <p:txBody>
          <a:bodyPr/>
          <a:lstStyle/>
          <a:p>
            <a:r>
              <a:rPr lang="en-US" sz="3200" dirty="0" smtClean="0"/>
              <a:t>ALK inhibitor response in lung cancer</a:t>
            </a:r>
          </a:p>
        </p:txBody>
      </p:sp>
      <p:graphicFrame>
        <p:nvGraphicFramePr>
          <p:cNvPr id="630788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370635" y="1066800"/>
          <a:ext cx="8483242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08" name="Image" r:id="rId3" imgW="6424653" imgH="4705723" progId="Photoshop.Image.9">
                  <p:embed/>
                </p:oleObj>
              </mc:Choice>
              <mc:Fallback>
                <p:oleObj name="Image" r:id="rId3" imgW="6424653" imgH="4705723" progId="Photoshop.Image.9">
                  <p:embed/>
                  <p:pic>
                    <p:nvPicPr>
                      <p:cNvPr id="0" name="Picture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2923"/>
                      <a:stretch>
                        <a:fillRect/>
                      </a:stretch>
                    </p:blipFill>
                    <p:spPr bwMode="auto">
                      <a:xfrm>
                        <a:off x="370635" y="1066800"/>
                        <a:ext cx="8483242" cy="541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2" descr="FDA ALK FIS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4953000"/>
            <a:ext cx="3124200" cy="1712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106" name="Picture 2" descr="http://www.koraorganics.com/blog/wp-content/uploads/2011/10/Cigarette-smoke-610x4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742012"/>
            <a:ext cx="9144001" cy="611598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914400"/>
          </a:xfrm>
        </p:spPr>
        <p:txBody>
          <a:bodyPr/>
          <a:lstStyle/>
          <a:p>
            <a:r>
              <a:rPr lang="en-US" dirty="0" smtClean="0"/>
              <a:t>Smoking-Related Lung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905000"/>
            <a:ext cx="3581400" cy="4679160"/>
          </a:xfrm>
          <a:noFill/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Cause</a:t>
            </a:r>
          </a:p>
          <a:p>
            <a:pPr lvl="1"/>
            <a:r>
              <a:rPr lang="en-US" dirty="0" smtClean="0"/>
              <a:t>Chronic obstructive lung disease (COPD): emphysema, chronic bronchitis, small airway disease</a:t>
            </a:r>
          </a:p>
          <a:p>
            <a:pPr lvl="1"/>
            <a:r>
              <a:rPr lang="en-US" dirty="0" smtClean="0"/>
              <a:t>Lung cancer</a:t>
            </a:r>
          </a:p>
          <a:p>
            <a:pPr>
              <a:buNone/>
            </a:pPr>
            <a:r>
              <a:rPr lang="en-US" dirty="0" smtClean="0"/>
              <a:t>Contributor</a:t>
            </a:r>
          </a:p>
          <a:p>
            <a:pPr lvl="1"/>
            <a:r>
              <a:rPr lang="en-US" dirty="0" smtClean="0"/>
              <a:t>Bronchitis and pneumonia</a:t>
            </a:r>
          </a:p>
          <a:p>
            <a:pPr lvl="1"/>
            <a:r>
              <a:rPr lang="en-US" dirty="0" smtClean="0"/>
              <a:t>Asthma</a:t>
            </a:r>
          </a:p>
          <a:p>
            <a:pPr lvl="1"/>
            <a:r>
              <a:rPr lang="en-US" dirty="0" smtClean="0"/>
              <a:t>Some interstitial lung diseases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914400"/>
          </a:xfrm>
        </p:spPr>
        <p:txBody>
          <a:bodyPr/>
          <a:lstStyle/>
          <a:p>
            <a:r>
              <a:rPr lang="en-US" dirty="0" smtClean="0"/>
              <a:t>Instructors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64452"/>
            <a:ext cx="8001000" cy="47839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i="1" dirty="0" smtClean="0"/>
              <a:t>Peter G. Anderson, DVM, PhD </a:t>
            </a:r>
          </a:p>
          <a:p>
            <a:pPr>
              <a:buNone/>
            </a:pPr>
            <a:r>
              <a:rPr lang="en-US" sz="2400" dirty="0" smtClean="0"/>
              <a:t>Professor and Director of Pathology Undergraduate Education</a:t>
            </a:r>
          </a:p>
          <a:p>
            <a:pPr>
              <a:buNone/>
            </a:pPr>
            <a:r>
              <a:rPr lang="en-US" sz="2400" dirty="0" smtClean="0"/>
              <a:t>Department of Pathology</a:t>
            </a:r>
          </a:p>
          <a:p>
            <a:pPr>
              <a:buNone/>
            </a:pPr>
            <a:r>
              <a:rPr lang="en-US" sz="2400" dirty="0" smtClean="0"/>
              <a:t>The University of Alabama at Birmingham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i="1" dirty="0" smtClean="0"/>
              <a:t>James R. Stone, MD, PhD </a:t>
            </a:r>
          </a:p>
          <a:p>
            <a:pPr>
              <a:buNone/>
            </a:pPr>
            <a:r>
              <a:rPr lang="en-US" sz="2400" dirty="0" smtClean="0"/>
              <a:t>Associate Professor of Pathology, Harvard Medical School</a:t>
            </a:r>
          </a:p>
          <a:p>
            <a:pPr>
              <a:buNone/>
            </a:pPr>
            <a:r>
              <a:rPr lang="en-US" sz="2400" dirty="0" smtClean="0"/>
              <a:t>Head of Cardiovascular Pathology, Massachusetts General Hospital</a:t>
            </a:r>
          </a:p>
          <a:p>
            <a:pPr>
              <a:buNone/>
            </a:pPr>
            <a:r>
              <a:rPr lang="en-US" sz="2400" dirty="0" smtClean="0"/>
              <a:t>Director of Autopsy Service, Massachusetts General Hospital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1545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COPD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dirty="0" smtClean="0"/>
              <a:t>In the United States….</a:t>
            </a:r>
          </a:p>
          <a:p>
            <a:pPr lvl="1" eaLnBrk="1" hangingPunct="1">
              <a:defRPr/>
            </a:pPr>
            <a:r>
              <a:rPr lang="en-US" sz="2800" dirty="0" smtClean="0"/>
              <a:t>Up to 5% of people are estimated to have COPD</a:t>
            </a:r>
          </a:p>
          <a:p>
            <a:pPr>
              <a:defRPr/>
            </a:pPr>
            <a:r>
              <a:rPr lang="en-US" sz="3200" dirty="0" smtClean="0"/>
              <a:t>Main symptom is dyspnea (difficulty breathing) and the presence of chronic or recurrent obstruction to airflow in the lung</a:t>
            </a:r>
          </a:p>
          <a:p>
            <a:pPr>
              <a:defRPr/>
            </a:pPr>
            <a:r>
              <a:rPr lang="en-US" sz="3200" dirty="0" smtClean="0"/>
              <a:t>Major cause of death and disability throughout the world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Normal lung</a:t>
            </a:r>
          </a:p>
        </p:txBody>
      </p:sp>
      <p:pic>
        <p:nvPicPr>
          <p:cNvPr id="30724" name="Picture 7" descr="normdryx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524000"/>
            <a:ext cx="348615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181600" y="533400"/>
            <a:ext cx="2819400" cy="914400"/>
          </a:xfrm>
          <a:prstGeom prst="rect">
            <a:avLst/>
          </a:prstGeom>
        </p:spPr>
        <p:txBody>
          <a:bodyPr vert="horz" anchor="t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b="1" i="0" u="none" strike="noStrike" kern="1200" cap="none" spc="0" normalizeH="0" baseline="0" noProof="0" dirty="0" smtClean="0">
                <a:ln/>
                <a:gradFill>
                  <a:gsLst>
                    <a:gs pos="0">
                      <a:schemeClr val="tx2">
                        <a:lumMod val="90000"/>
                      </a:schemeClr>
                    </a:gs>
                    <a:gs pos="50000">
                      <a:schemeClr val="tx2">
                        <a:lumMod val="50000"/>
                      </a:schemeClr>
                    </a:gs>
                    <a:gs pos="100000">
                      <a:schemeClr val="tx2">
                        <a:lumMod val="2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Emphysema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029200" y="1478991"/>
            <a:ext cx="3581400" cy="5379009"/>
            <a:chOff x="5029200" y="1478991"/>
            <a:chExt cx="3581400" cy="5379009"/>
          </a:xfrm>
        </p:grpSpPr>
        <p:pic>
          <p:nvPicPr>
            <p:cNvPr id="7" name="Picture 7" descr="Emph A72-24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29200" y="1478991"/>
              <a:ext cx="3581400" cy="5379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5867400" y="6248400"/>
              <a:ext cx="1600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762000" y="6248400"/>
            <a:ext cx="32766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http://pathhsw5m54.ucsf.edu/ctpath/ctpathimages/normdryxx.jpg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Pathways of inhaled smoke</a:t>
            </a:r>
            <a:endParaRPr lang="en-US" dirty="0"/>
          </a:p>
        </p:txBody>
      </p:sp>
      <p:pic>
        <p:nvPicPr>
          <p:cNvPr id="416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6424" y="1371600"/>
            <a:ext cx="7586276" cy="4886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9600" y="6324600"/>
            <a:ext cx="5429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scienceinterpedia.blogspot.com/2010/05/lungs.html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26" descr="centrilobular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 r="9574"/>
          <a:stretch>
            <a:fillRect/>
          </a:stretch>
        </p:blipFill>
        <p:spPr bwMode="auto">
          <a:xfrm>
            <a:off x="2514600" y="1447800"/>
            <a:ext cx="6477000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342900"/>
            <a:ext cx="8534400" cy="876300"/>
          </a:xfrm>
        </p:spPr>
        <p:txBody>
          <a:bodyPr lIns="90488" tIns="44450" rIns="90488" bIns="44450"/>
          <a:lstStyle/>
          <a:p>
            <a:pPr>
              <a:defRPr/>
            </a:pPr>
            <a:r>
              <a:rPr lang="en-US" sz="3200" dirty="0" smtClean="0"/>
              <a:t>Centriacinar emphysema: enlargement of the central portion of the acinus</a:t>
            </a:r>
          </a:p>
        </p:txBody>
      </p:sp>
      <p:sp>
        <p:nvSpPr>
          <p:cNvPr id="32774" name="Rectangle 27"/>
          <p:cNvSpPr>
            <a:spLocks noChangeArrowheads="1"/>
          </p:cNvSpPr>
          <p:nvPr/>
        </p:nvSpPr>
        <p:spPr bwMode="auto">
          <a:xfrm>
            <a:off x="533400" y="6324600"/>
            <a:ext cx="51625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http://www.pathguy.com/lectures/centrilobular.jpg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idx="1"/>
          </p:nvPr>
        </p:nvSpPr>
        <p:spPr>
          <a:xfrm>
            <a:off x="304800" y="1981200"/>
            <a:ext cx="2133600" cy="2667000"/>
          </a:xfrm>
          <a:noFill/>
        </p:spPr>
        <p:txBody>
          <a:bodyPr lIns="90488" tIns="44450" rIns="90488" bIns="44450">
            <a:normAutofit fontScale="77500" lnSpcReduction="20000"/>
          </a:bodyPr>
          <a:lstStyle/>
          <a:p>
            <a:pPr>
              <a:defRPr/>
            </a:pPr>
            <a:r>
              <a:rPr lang="en-US" sz="2800" dirty="0" smtClean="0"/>
              <a:t>The most common type of emphysema and the usual type of emphysema in cigarette smokers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42900"/>
            <a:ext cx="7715250" cy="952500"/>
          </a:xfrm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dirty="0" smtClean="0"/>
              <a:t>Centriacinar emphysema</a:t>
            </a:r>
          </a:p>
        </p:txBody>
      </p:sp>
      <p:pic>
        <p:nvPicPr>
          <p:cNvPr id="36869" name="Picture 8" descr="Centriacinar emphysema 2"/>
          <p:cNvPicPr>
            <a:picLocks noChangeAspect="1" noChangeArrowheads="1"/>
          </p:cNvPicPr>
          <p:nvPr/>
        </p:nvPicPr>
        <p:blipFill>
          <a:blip r:embed="rId3" cstate="print"/>
          <a:srcRect t="16028" b="11356"/>
          <a:stretch>
            <a:fillRect/>
          </a:stretch>
        </p:blipFill>
        <p:spPr bwMode="auto">
          <a:xfrm>
            <a:off x="609600" y="1371600"/>
            <a:ext cx="5562600" cy="536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22" name="AutoShape 10"/>
          <p:cNvSpPr>
            <a:spLocks noChangeArrowheads="1"/>
          </p:cNvSpPr>
          <p:nvPr/>
        </p:nvSpPr>
        <p:spPr bwMode="auto">
          <a:xfrm>
            <a:off x="6324600" y="3048000"/>
            <a:ext cx="2133600" cy="457200"/>
          </a:xfrm>
          <a:prstGeom prst="leftArrow">
            <a:avLst>
              <a:gd name="adj1" fmla="val 50000"/>
              <a:gd name="adj2" fmla="val 1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Text Box 11"/>
          <p:cNvSpPr txBox="1">
            <a:spLocks noChangeArrowheads="1"/>
          </p:cNvSpPr>
          <p:nvPr/>
        </p:nvSpPr>
        <p:spPr bwMode="auto">
          <a:xfrm>
            <a:off x="6461125" y="3617913"/>
            <a:ext cx="2454275" cy="1190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Loss (destruction!) of alveolar septa in center of lobule/acinus</a:t>
            </a:r>
          </a:p>
        </p:txBody>
      </p:sp>
      <p:sp>
        <p:nvSpPr>
          <p:cNvPr id="36872" name="AutoShape 12"/>
          <p:cNvSpPr>
            <a:spLocks noChangeArrowheads="1"/>
          </p:cNvSpPr>
          <p:nvPr/>
        </p:nvSpPr>
        <p:spPr bwMode="auto">
          <a:xfrm>
            <a:off x="4495800" y="5943600"/>
            <a:ext cx="2133600" cy="381000"/>
          </a:xfrm>
          <a:prstGeom prst="leftArrow">
            <a:avLst>
              <a:gd name="adj1" fmla="val 50000"/>
              <a:gd name="adj2" fmla="val 140000"/>
            </a:avLst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Text Box 13"/>
          <p:cNvSpPr txBox="1">
            <a:spLocks noChangeArrowheads="1"/>
          </p:cNvSpPr>
          <p:nvPr/>
        </p:nvSpPr>
        <p:spPr bwMode="auto">
          <a:xfrm>
            <a:off x="6842125" y="5675313"/>
            <a:ext cx="2149475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Peripheral air spaces look OK</a:t>
            </a:r>
          </a:p>
        </p:txBody>
      </p:sp>
      <p:sp>
        <p:nvSpPr>
          <p:cNvPr id="36874" name="Oval 14"/>
          <p:cNvSpPr>
            <a:spLocks noChangeArrowheads="1"/>
          </p:cNvSpPr>
          <p:nvPr/>
        </p:nvSpPr>
        <p:spPr bwMode="auto">
          <a:xfrm>
            <a:off x="5257800" y="1447800"/>
            <a:ext cx="1295400" cy="1524000"/>
          </a:xfrm>
          <a:prstGeom prst="ellipse">
            <a:avLst/>
          </a:prstGeom>
          <a:noFill/>
          <a:ln w="57150">
            <a:solidFill>
              <a:srgbClr val="66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5" name="Text Box 15"/>
          <p:cNvSpPr txBox="1">
            <a:spLocks noChangeArrowheads="1"/>
          </p:cNvSpPr>
          <p:nvPr/>
        </p:nvSpPr>
        <p:spPr bwMode="auto">
          <a:xfrm>
            <a:off x="6553200" y="1447800"/>
            <a:ext cx="1997075" cy="915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Respiratory bronchiole and carbon deposits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15250" cy="1219200"/>
          </a:xfrm>
        </p:spPr>
        <p:txBody>
          <a:bodyPr lIns="90488" tIns="44450" rIns="90488" bIns="44450"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/>
              <a:t>Why does tobacco smoking predispose to emphysema? 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696200" cy="4572000"/>
          </a:xfrm>
          <a:ln w="12700">
            <a:solidFill>
              <a:srgbClr val="66FFFF"/>
            </a:solidFill>
          </a:ln>
        </p:spPr>
        <p:txBody>
          <a:bodyPr lIns="90488" tIns="44450" rIns="90488" bIns="44450"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i="1" dirty="0" smtClean="0"/>
              <a:t>Smoke particles </a:t>
            </a:r>
            <a:r>
              <a:rPr lang="en-US" i="1" dirty="0" smtClean="0">
                <a:cs typeface="Arial" charset="0"/>
              </a:rPr>
              <a:t>→ small airways</a:t>
            </a:r>
            <a:r>
              <a:rPr lang="en-US" sz="2800" dirty="0" smtClean="0"/>
              <a:t> </a:t>
            </a:r>
          </a:p>
          <a:p>
            <a:pPr lvl="1">
              <a:lnSpc>
                <a:spcPct val="90000"/>
              </a:lnSpc>
              <a:buNone/>
              <a:defRPr/>
            </a:pPr>
            <a:r>
              <a:rPr lang="en-US" sz="2400" dirty="0" smtClean="0">
                <a:cs typeface="Arial" charset="0"/>
              </a:rPr>
              <a:t>→ </a:t>
            </a:r>
            <a:r>
              <a:rPr lang="en-US" sz="2400" dirty="0" err="1" smtClean="0">
                <a:cs typeface="Arial" charset="0"/>
              </a:rPr>
              <a:t>Neutrophils</a:t>
            </a:r>
            <a:r>
              <a:rPr lang="en-US" sz="2400" dirty="0" smtClean="0">
                <a:cs typeface="Arial" charset="0"/>
              </a:rPr>
              <a:t> and macrophages (white blood cells) accumulate where the smoke particles land, and release </a:t>
            </a:r>
            <a:r>
              <a:rPr lang="en-US" sz="2400" dirty="0" err="1" smtClean="0">
                <a:cs typeface="Arial" charset="0"/>
              </a:rPr>
              <a:t>elastase</a:t>
            </a:r>
            <a:r>
              <a:rPr lang="en-US" sz="2400" dirty="0" smtClean="0">
                <a:cs typeface="Arial" charset="0"/>
              </a:rPr>
              <a:t> and other proteases → “digestion” of the lung tissues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cs typeface="Arial" charset="0"/>
              </a:rPr>
              <a:t>→ Oxidants (ROS) in smoke and </a:t>
            </a:r>
            <a:r>
              <a:rPr lang="en-US" sz="2400" dirty="0" err="1" smtClean="0">
                <a:cs typeface="Arial" charset="0"/>
              </a:rPr>
              <a:t>neutrophil</a:t>
            </a:r>
            <a:r>
              <a:rPr lang="en-US" sz="2400" dirty="0" smtClean="0">
                <a:cs typeface="Arial" charset="0"/>
              </a:rPr>
              <a:t> granules damage the lung and inhibit </a:t>
            </a:r>
            <a:r>
              <a:rPr lang="en-US" sz="2400" dirty="0" err="1" smtClean="0">
                <a:cs typeface="Arial" charset="0"/>
              </a:rPr>
              <a:t>antiproteases</a:t>
            </a:r>
            <a:endParaRPr lang="en-US" sz="2400" dirty="0" smtClean="0">
              <a:cs typeface="Arial" charset="0"/>
            </a:endParaRPr>
          </a:p>
          <a:p>
            <a:pPr lvl="2">
              <a:lnSpc>
                <a:spcPct val="90000"/>
              </a:lnSpc>
              <a:buFont typeface="Symbol" pitchFamily="18" charset="2"/>
              <a:buChar char="Þ"/>
              <a:defRPr/>
            </a:pPr>
            <a:r>
              <a:rPr lang="en-US" sz="3000" dirty="0" smtClean="0">
                <a:solidFill>
                  <a:srgbClr val="FFCC00"/>
                </a:solidFill>
                <a:sym typeface="Symbol" pitchFamily="18" charset="2"/>
              </a:rPr>
              <a:t>L</a:t>
            </a:r>
            <a:r>
              <a:rPr lang="en-US" sz="3000" dirty="0" smtClean="0">
                <a:solidFill>
                  <a:srgbClr val="FFCC00"/>
                </a:solidFill>
              </a:rPr>
              <a:t>ocal destruction of small airways</a:t>
            </a:r>
          </a:p>
          <a:p>
            <a:pPr lvl="2">
              <a:lnSpc>
                <a:spcPct val="90000"/>
              </a:lnSpc>
              <a:buFont typeface="Symbol" pitchFamily="18" charset="2"/>
              <a:buChar char="Þ"/>
              <a:defRPr/>
            </a:pPr>
            <a:r>
              <a:rPr lang="en-US" sz="3000" dirty="0" smtClean="0">
                <a:solidFill>
                  <a:srgbClr val="FFCC00"/>
                </a:solidFill>
              </a:rPr>
              <a:t>Airspace enlargement</a:t>
            </a:r>
          </a:p>
          <a:p>
            <a:pPr lvl="2">
              <a:lnSpc>
                <a:spcPct val="90000"/>
              </a:lnSpc>
              <a:buFont typeface="Symbol" pitchFamily="18" charset="2"/>
              <a:buChar char="Þ"/>
              <a:defRPr/>
            </a:pPr>
            <a:r>
              <a:rPr lang="en-US" sz="3000" dirty="0" smtClean="0">
                <a:solidFill>
                  <a:srgbClr val="FFCC00"/>
                </a:solidFill>
              </a:rPr>
              <a:t>Decreased elastic recoil of the lung and air trapping</a:t>
            </a:r>
          </a:p>
          <a:p>
            <a:pPr lvl="1" eaLnBrk="1" hangingPunct="1">
              <a:lnSpc>
                <a:spcPct val="90000"/>
              </a:lnSpc>
              <a:buFont typeface="Symbol" pitchFamily="18" charset="2"/>
              <a:buChar char="Þ"/>
              <a:defRPr/>
            </a:pPr>
            <a:endParaRPr lang="en-US" sz="3200" dirty="0" smtClean="0">
              <a:solidFill>
                <a:srgbClr val="FFCC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Emphysema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441450"/>
            <a:ext cx="7778750" cy="692150"/>
          </a:xfrm>
        </p:spPr>
        <p:txBody>
          <a:bodyPr>
            <a:normAutofit/>
          </a:bodyPr>
          <a:lstStyle/>
          <a:p>
            <a:pPr eaLnBrk="1" hangingPunct="1">
              <a:buNone/>
              <a:defRPr/>
            </a:pPr>
            <a:r>
              <a:rPr lang="en-US" sz="2800" dirty="0" smtClean="0"/>
              <a:t>Chest X-ray: hyperinflation, reduced lung markings</a:t>
            </a:r>
          </a:p>
        </p:txBody>
      </p:sp>
      <p:pic>
        <p:nvPicPr>
          <p:cNvPr id="49156" name="Picture 4" descr="CXR hyperinflation"/>
          <p:cNvPicPr>
            <a:picLocks noChangeAspect="1" noChangeArrowheads="1"/>
          </p:cNvPicPr>
          <p:nvPr/>
        </p:nvPicPr>
        <p:blipFill>
          <a:blip r:embed="rId3" cstate="print"/>
          <a:srcRect t="7143"/>
          <a:stretch>
            <a:fillRect/>
          </a:stretch>
        </p:blipFill>
        <p:spPr bwMode="auto">
          <a:xfrm>
            <a:off x="4953000" y="2286000"/>
            <a:ext cx="335438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5" descr="CXR NL"/>
          <p:cNvPicPr>
            <a:picLocks noChangeAspect="1" noChangeArrowheads="1"/>
          </p:cNvPicPr>
          <p:nvPr/>
        </p:nvPicPr>
        <p:blipFill>
          <a:blip r:embed="rId4" cstate="print"/>
          <a:srcRect l="6161"/>
          <a:stretch>
            <a:fillRect/>
          </a:stretch>
        </p:blipFill>
        <p:spPr bwMode="auto">
          <a:xfrm>
            <a:off x="990600" y="2286000"/>
            <a:ext cx="33845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09800" y="563880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3399"/>
                </a:solidFill>
              </a:rPr>
              <a:t>Normal</a:t>
            </a:r>
            <a:endParaRPr lang="en-US" b="1" dirty="0">
              <a:solidFill>
                <a:srgbClr val="FF33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5638800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3399"/>
                </a:solidFill>
              </a:rPr>
              <a:t>Emphysema</a:t>
            </a:r>
            <a:endParaRPr lang="en-US" b="1" dirty="0">
              <a:solidFill>
                <a:srgbClr val="FF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461455"/>
      </a:dk2>
      <a:lt2>
        <a:srgbClr val="FFFFD2"/>
      </a:lt2>
      <a:accent1>
        <a:srgbClr val="B94B2D"/>
      </a:accent1>
      <a:accent2>
        <a:srgbClr val="B95F91"/>
      </a:accent2>
      <a:accent3>
        <a:srgbClr val="C8AF3C"/>
      </a:accent3>
      <a:accent4>
        <a:srgbClr val="78AA64"/>
      </a:accent4>
      <a:accent5>
        <a:srgbClr val="8264AA"/>
      </a:accent5>
      <a:accent6>
        <a:srgbClr val="D29B46"/>
      </a:accent6>
      <a:hlink>
        <a:srgbClr val="0000FF"/>
      </a:hlink>
      <a:folHlink>
        <a:srgbClr val="800080"/>
      </a:folHlink>
    </a:clrScheme>
    <a:fontScheme name="Twilight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0" t="100000" r="5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0" t="100000" r="50000" b="10000"/>
          </a:path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0000"/>
                <a:satMod val="200000"/>
              </a:schemeClr>
            </a:duotone>
          </a:blip>
          <a:tile tx="0" ty="0" sx="120000" sy="12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4133</TotalTime>
  <Words>779</Words>
  <Application>Microsoft Office PowerPoint</Application>
  <PresentationFormat>On-screen Show (4:3)</PresentationFormat>
  <Paragraphs>128</Paragraphs>
  <Slides>20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Twilight</vt:lpstr>
      <vt:lpstr>Image</vt:lpstr>
      <vt:lpstr>Smoking-related lung disease in 3D</vt:lpstr>
      <vt:lpstr>Smoking-Related Lung Diseases</vt:lpstr>
      <vt:lpstr>COPD</vt:lpstr>
      <vt:lpstr>Normal lung</vt:lpstr>
      <vt:lpstr>Pathways of inhaled smoke</vt:lpstr>
      <vt:lpstr>Centriacinar emphysema: enlargement of the central portion of the acinus</vt:lpstr>
      <vt:lpstr>Centriacinar emphysema</vt:lpstr>
      <vt:lpstr>Why does tobacco smoking predispose to emphysema? </vt:lpstr>
      <vt:lpstr>Emphysema</vt:lpstr>
      <vt:lpstr>Bullous emphysema</vt:lpstr>
      <vt:lpstr>PowerPoint Presentation</vt:lpstr>
      <vt:lpstr>Etiology/pathogenesis of lung cancer</vt:lpstr>
      <vt:lpstr>PowerPoint Presentation</vt:lpstr>
      <vt:lpstr>PowerPoint Presentation</vt:lpstr>
      <vt:lpstr>How does normal airway epithelium transform into cancer?</vt:lpstr>
      <vt:lpstr>PowerPoint Presentation</vt:lpstr>
      <vt:lpstr>Oncogenes with Therapeutic Relevance in Adenocarcinoma (Adapted from Sholl, 2016)</vt:lpstr>
      <vt:lpstr>PowerPoint Presentation</vt:lpstr>
      <vt:lpstr>ALK inhibitor response in lung cancer</vt:lpstr>
      <vt:lpstr>Instructors</vt:lpstr>
    </vt:vector>
  </TitlesOfParts>
  <Company>Hershey Medical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Pathology: A Growing Field with a Bright Future</dc:title>
  <dc:creator>dzander</dc:creator>
  <cp:lastModifiedBy>Lisa McFadden</cp:lastModifiedBy>
  <cp:revision>212</cp:revision>
  <dcterms:created xsi:type="dcterms:W3CDTF">2009-09-11T23:10:17Z</dcterms:created>
  <dcterms:modified xsi:type="dcterms:W3CDTF">2018-03-19T10:50:18Z</dcterms:modified>
</cp:coreProperties>
</file>